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3" r:id="rId5"/>
    <p:sldId id="268" r:id="rId6"/>
    <p:sldId id="264" r:id="rId7"/>
    <p:sldId id="269" r:id="rId8"/>
    <p:sldId id="258" r:id="rId9"/>
    <p:sldId id="260" r:id="rId10"/>
    <p:sldId id="262" r:id="rId11"/>
    <p:sldId id="265" r:id="rId12"/>
    <p:sldId id="257" r:id="rId13"/>
    <p:sldId id="266" r:id="rId14"/>
    <p:sldId id="270" r:id="rId15"/>
    <p:sldId id="261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51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7C1-4F5E-47DA-913E-8148F9768E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85C7-7E49-4036-BF90-D4EFC1C51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2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7C1-4F5E-47DA-913E-8148F9768E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85C7-7E49-4036-BF90-D4EFC1C51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4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7C1-4F5E-47DA-913E-8148F9768E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85C7-7E49-4036-BF90-D4EFC1C51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7C1-4F5E-47DA-913E-8148F9768E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85C7-7E49-4036-BF90-D4EFC1C51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1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7C1-4F5E-47DA-913E-8148F9768E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85C7-7E49-4036-BF90-D4EFC1C51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7C1-4F5E-47DA-913E-8148F9768E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85C7-7E49-4036-BF90-D4EFC1C51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8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7C1-4F5E-47DA-913E-8148F9768E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85C7-7E49-4036-BF90-D4EFC1C51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7C1-4F5E-47DA-913E-8148F9768E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85C7-7E49-4036-BF90-D4EFC1C51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5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7C1-4F5E-47DA-913E-8148F9768E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85C7-7E49-4036-BF90-D4EFC1C51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2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7C1-4F5E-47DA-913E-8148F9768E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85C7-7E49-4036-BF90-D4EFC1C51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2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7C1-4F5E-47DA-913E-8148F9768E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85C7-7E49-4036-BF90-D4EFC1C51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4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AF7C1-4F5E-47DA-913E-8148F9768E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385C7-7E49-4036-BF90-D4EFC1C51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49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Baskerville Old Face" pitchFamily="18" charset="0"/>
              </a:rPr>
              <a:t>CONFLICT  RESOLUTION</a:t>
            </a:r>
            <a:endParaRPr lang="en-US" sz="8000" b="1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4953000"/>
            <a:ext cx="2667000" cy="990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Rage Italic" pitchFamily="66" charset="0"/>
              </a:rPr>
              <a:t>htinaung</a:t>
            </a:r>
            <a:endParaRPr lang="en-US" sz="5400" dirty="0">
              <a:solidFill>
                <a:srgbClr val="00B050"/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0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CONFLICT  RESOLUTION 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037"/>
            <a:ext cx="88392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Interventions by third parties [higher level]</a:t>
            </a:r>
          </a:p>
          <a:p>
            <a:pPr marL="0" indent="0">
              <a:buNone/>
            </a:pP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   တတိယ ပါတီ တပါးသူ၏ ျဖန္ေျဖမႈကိုလက္ခံျခင္း။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 willingness to compromise.</a:t>
            </a:r>
          </a:p>
          <a:p>
            <a:pPr marL="0" indent="0">
              <a:buNone/>
            </a:pP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   အေပးအယူ ျပဳလုပ္ရန္ ဆႏၵျဖစ္ေပၚေစျခင္း။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Agreement on a plan to address differences.</a:t>
            </a:r>
          </a:p>
          <a:p>
            <a:pPr marL="0" indent="0">
              <a:buNone/>
            </a:pP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   ကြဲျပားမႈမ်ားအား ညွိႏွႈိင္းေျဖရွာရန္ စီမံခ်က္ခ်ျခင္း။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Monitoring the impact of agreements</a:t>
            </a:r>
          </a:p>
          <a:p>
            <a:pPr marL="0" indent="0">
              <a:buNone/>
            </a:pP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   သေဘာတူညီခ်က္၏ တိုးတက္မႈကို အစဥ္တစုိက္ မွတ္သားျခင္း။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Disciplining or terminating employees who resist efforts to defuse conflicts.</a:t>
            </a:r>
          </a:p>
          <a:p>
            <a:pPr marL="0" indent="0">
              <a:buNone/>
            </a:pP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   ပဋိပကၡေျဖရွင္းရန္ ေခါင္းမာေနသူအား အေရးယူျခင္း။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7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QUALITIES  FOR 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ability to successfully resolve conflict depends on your ability to:</a:t>
            </a:r>
          </a:p>
          <a:p>
            <a:r>
              <a:rPr lang="en-US" dirty="0" smtClean="0"/>
              <a:t>Manage stress quickly. Remaining calm. </a:t>
            </a:r>
          </a:p>
          <a:p>
            <a:pPr marL="0" indent="0"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ဖိစီးမႈအား ကိုင္တြယ္ျခင္း</a:t>
            </a:r>
            <a:r>
              <a:rPr lang="en-US" sz="2800" dirty="0">
                <a:latin typeface="Zawgyi-One" pitchFamily="34" charset="0"/>
                <a:cs typeface="Zawgyi-One" pitchFamily="34" charset="0"/>
              </a:rPr>
              <a:t>။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 ေခါင္းေအးေအးထားျခင္း။</a:t>
            </a:r>
          </a:p>
          <a:p>
            <a:r>
              <a:rPr lang="en-US" dirty="0" smtClean="0"/>
              <a:t>Control your emotions and behavior. [communicate without threatening, intimidating, or punishing others]</a:t>
            </a:r>
          </a:p>
          <a:p>
            <a:pPr marL="0" indent="0"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မိမိ၏ ခံစားခ်က္မ်ားႏွင့္ အျပဳအမူကို ထိမ္းသိမ္းျခင္း။</a:t>
            </a:r>
          </a:p>
          <a:p>
            <a:r>
              <a:rPr lang="en-US" dirty="0" smtClean="0"/>
              <a:t>Pay attention to the feelings being expressed </a:t>
            </a:r>
          </a:p>
          <a:p>
            <a:pPr marL="0" indent="0"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ေဖာ္က်ဴးေသာ ခံစားခ်က္မ်ားကို အေလးထားျခင္း။</a:t>
            </a:r>
          </a:p>
          <a:p>
            <a:r>
              <a:rPr lang="en-US" dirty="0" smtClean="0"/>
              <a:t>Be aware of and respect differences</a:t>
            </a:r>
          </a:p>
          <a:p>
            <a:pPr marL="0" indent="0"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ျခားနားခ်က္ အျမင္မတူမႈမ်ားကို အသိရွိေနျခင္း။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2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CONFLICT  RESOLUTION 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36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EMPATHY:  It’s the ability to step into the shoes of another person, aiming to understand their feelings and perspectives, and to use that understanding to guide our actions</a:t>
            </a:r>
          </a:p>
          <a:p>
            <a:r>
              <a:rPr lang="en-US" dirty="0" smtClean="0">
                <a:latin typeface="Zawgyi-One" pitchFamily="34" charset="0"/>
                <a:cs typeface="Zawgyi-One" pitchFamily="34" charset="0"/>
              </a:rPr>
              <a:t>ကိုယ္ျခင္းစာနာမႈ။  တျခားလူ၏ခံစားခ်က္ ယံုၾကည္ခ်က္မ်ားကို နားလည္ေအာင္ျပဳလုပ္ျခင္း၊ ထိုနားလည္မႈက မိမိ၏ အျပဳအမႈကို လမ္းညႊန္ျခင္း။</a:t>
            </a:r>
          </a:p>
        </p:txBody>
      </p:sp>
    </p:spTree>
    <p:extLst>
      <p:ext uri="{BB962C8B-B14F-4D97-AF65-F5344CB8AC3E}">
        <p14:creationId xmlns:p14="http://schemas.microsoft.com/office/powerpoint/2010/main" val="218368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CREATIVE PROBLEM SOLVING:  cps is a process that involves breaking down a problem to understand it, generating ideas to solve the problem and evaluating those ideas to find the most effective solutions. </a:t>
            </a:r>
            <a:endParaRPr lang="en-US" dirty="0" smtClean="0"/>
          </a:p>
          <a:p>
            <a:r>
              <a:rPr lang="en-US" dirty="0" smtClean="0">
                <a:latin typeface="Zawgyi-One" pitchFamily="34" charset="0"/>
                <a:cs typeface="Zawgyi-One" pitchFamily="34" charset="0"/>
              </a:rPr>
              <a:t>ဖန္တီးျခင္းပါေသာ ျပႆနာေျဖရွင္းမႈ။  </a:t>
            </a:r>
          </a:p>
          <a:p>
            <a:pPr marL="0" indent="0">
              <a:buNone/>
            </a:pP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 ျပႆနာကို အပိုင္းပိုင္း ျဖတ္ေတာက္ျခင္း၊  </a:t>
            </a:r>
          </a:p>
          <a:p>
            <a:pPr marL="0" indent="0">
              <a:buNone/>
            </a:pP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 အပိုင္းမ်ားကိုနားလည္ျခင္း၊ အေျဖမ်ား ရွာၾကံျခင္း၊ </a:t>
            </a:r>
          </a:p>
          <a:p>
            <a:pPr marL="0" indent="0">
              <a:buNone/>
            </a:pP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 အထိေရာက္ဆံုးအေျဖမ်ားကိုေရြးခ်ယ္ျခင္း ။</a:t>
            </a:r>
            <a:endParaRPr lang="en-US" dirty="0">
              <a:latin typeface="Zawgyi-One" pitchFamily="34" charset="0"/>
              <a:cs typeface="Zawgyi-One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BACK  STABBING</a:t>
            </a:r>
            <a:br>
              <a:rPr lang="en-US" dirty="0" smtClean="0"/>
            </a:br>
            <a:r>
              <a:rPr lang="en-US" dirty="0" smtClean="0">
                <a:latin typeface="Zawgyi-One" pitchFamily="34" charset="0"/>
                <a:cs typeface="Zawgyi-One" pitchFamily="34" charset="0"/>
              </a:rPr>
              <a:t>ေနာက္ေက်ာ ဓါးႏွင့္ မထိုးပါႏွင့္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2"/>
          <a:stretch/>
        </p:blipFill>
        <p:spPr bwMode="auto">
          <a:xfrm>
            <a:off x="457200" y="160020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05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9"/>
          <a:stretch/>
        </p:blipFill>
        <p:spPr bwMode="auto">
          <a:xfrm>
            <a:off x="152400" y="139375"/>
            <a:ext cx="9144000" cy="679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4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was at a medical school.</a:t>
            </a:r>
          </a:p>
          <a:p>
            <a:r>
              <a:rPr lang="en-US" dirty="0" smtClean="0"/>
              <a:t>Some of the student in Semester Four fall short of the 75% attendance need.</a:t>
            </a:r>
          </a:p>
          <a:p>
            <a:r>
              <a:rPr lang="en-US" dirty="0" smtClean="0"/>
              <a:t>The Dean with the blessing of some HoDs debarred a number of student.</a:t>
            </a:r>
          </a:p>
          <a:p>
            <a:r>
              <a:rPr lang="en-US" dirty="0" smtClean="0"/>
              <a:t>It was not a small number [about 1/5 of the class]</a:t>
            </a:r>
          </a:p>
          <a:p>
            <a:r>
              <a:rPr lang="en-US" dirty="0" smtClean="0"/>
              <a:t>Parents are </a:t>
            </a:r>
            <a:r>
              <a:rPr lang="en-US" dirty="0" smtClean="0"/>
              <a:t>concerned, distressed and some voice moving their children to other medschools.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2592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 TWO.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It was at a medical school.</a:t>
            </a:r>
          </a:p>
          <a:p>
            <a:r>
              <a:rPr lang="en-US" dirty="0" smtClean="0"/>
              <a:t>The Head of Department of a certain department is a stickler to regulation.</a:t>
            </a:r>
          </a:p>
          <a:p>
            <a:r>
              <a:rPr lang="en-US" dirty="0" smtClean="0"/>
              <a:t>Departmental staff was well loved by students because they teach extremely well.</a:t>
            </a:r>
          </a:p>
          <a:p>
            <a:r>
              <a:rPr lang="en-US" dirty="0" smtClean="0"/>
              <a:t>On non-teaching days the teachers (in fact) were merry making.</a:t>
            </a:r>
          </a:p>
          <a:p>
            <a:r>
              <a:rPr lang="en-US" dirty="0" smtClean="0"/>
              <a:t>The Head </a:t>
            </a:r>
            <a:r>
              <a:rPr lang="en-US" dirty="0" smtClean="0"/>
              <a:t>of Department sent </a:t>
            </a:r>
            <a:r>
              <a:rPr lang="en-US" dirty="0" smtClean="0"/>
              <a:t>out notices.</a:t>
            </a:r>
          </a:p>
          <a:p>
            <a:r>
              <a:rPr lang="en-US" dirty="0" smtClean="0"/>
              <a:t>Department staff sent a complaint letter to </a:t>
            </a:r>
            <a:r>
              <a:rPr lang="en-US" dirty="0" smtClean="0"/>
              <a:t>Dean saying the </a:t>
            </a:r>
            <a:r>
              <a:rPr lang="en-US" dirty="0" err="1" smtClean="0"/>
              <a:t>HoD</a:t>
            </a:r>
            <a:r>
              <a:rPr lang="en-US" dirty="0" smtClean="0"/>
              <a:t> is too harsh.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8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It was at a certain department of a medical school.</a:t>
            </a:r>
          </a:p>
          <a:p>
            <a:r>
              <a:rPr lang="en-US" dirty="0" smtClean="0"/>
              <a:t>There were something like twelve teaching staff.</a:t>
            </a:r>
          </a:p>
          <a:p>
            <a:r>
              <a:rPr lang="en-US" dirty="0" smtClean="0"/>
              <a:t>APs and Senior lecturers are at odds </a:t>
            </a:r>
            <a:r>
              <a:rPr lang="en-US" dirty="0" smtClean="0"/>
              <a:t>on a particular question </a:t>
            </a:r>
            <a:r>
              <a:rPr lang="en-US" dirty="0" smtClean="0"/>
              <a:t>at departmental vetting. </a:t>
            </a:r>
          </a:p>
          <a:p>
            <a:r>
              <a:rPr lang="en-US" dirty="0" smtClean="0"/>
              <a:t>APs thinks the questions are a bit tough.</a:t>
            </a:r>
          </a:p>
          <a:p>
            <a:r>
              <a:rPr lang="en-US" dirty="0" smtClean="0"/>
              <a:t>Senior lecturer maintained it was for quality.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5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73061" cy="60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66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6629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Conflict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ဆိုသည္မွာ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</a:t>
            </a:r>
            <a:r>
              <a:rPr lang="my-MM" dirty="0" smtClean="0">
                <a:latin typeface="Zawgyi-One" pitchFamily="34" charset="0"/>
                <a:cs typeface="Zawgyi-One" pitchFamily="34" charset="0"/>
              </a:rPr>
              <a:t>ပဋ</a:t>
            </a:r>
            <a:r>
              <a:rPr lang="my-MM" dirty="0">
                <a:latin typeface="Zawgyi-One" pitchFamily="34" charset="0"/>
                <a:cs typeface="Zawgyi-One" pitchFamily="34" charset="0"/>
              </a:rPr>
              <a:t>ိပကၡ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</a:t>
            </a:r>
            <a:r>
              <a:rPr lang="my-MM" dirty="0" smtClean="0">
                <a:latin typeface="Zawgyi-One" pitchFamily="34" charset="0"/>
                <a:cs typeface="Zawgyi-One" pitchFamily="34" charset="0"/>
              </a:rPr>
              <a:t>ဝ</a:t>
            </a:r>
            <a:r>
              <a:rPr lang="my-MM" dirty="0">
                <a:latin typeface="Zawgyi-One" pitchFamily="34" charset="0"/>
                <a:cs typeface="Zawgyi-One" pitchFamily="34" charset="0"/>
              </a:rPr>
              <a:t>ိေရာဓိ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သေဘာထား ကြဲလြဲမႈ 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 </a:t>
            </a:r>
            <a:r>
              <a:rPr lang="my-MM" dirty="0" smtClean="0">
                <a:latin typeface="Zawgyi-One" pitchFamily="34" charset="0"/>
                <a:cs typeface="Zawgyi-One" pitchFamily="34" charset="0"/>
              </a:rPr>
              <a:t>သ</a:t>
            </a:r>
            <a:r>
              <a:rPr lang="my-MM" dirty="0">
                <a:latin typeface="Zawgyi-One" pitchFamily="34" charset="0"/>
                <a:cs typeface="Zawgyi-One" pitchFamily="34" charset="0"/>
              </a:rPr>
              <a:t>ေဘာထား ကြဲျပ</a:t>
            </a:r>
            <a:r>
              <a:rPr lang="my-MM" dirty="0" smtClean="0">
                <a:latin typeface="Zawgyi-One" pitchFamily="34" charset="0"/>
                <a:cs typeface="Zawgyi-One" pitchFamily="34" charset="0"/>
              </a:rPr>
              <a:t>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my-MM" dirty="0" smtClean="0">
                <a:latin typeface="Zawgyi-One" pitchFamily="34" charset="0"/>
                <a:cs typeface="Zawgyi-One" pitchFamily="34" charset="0"/>
              </a:rPr>
              <a:t>ဆန</a:t>
            </a:r>
            <a:r>
              <a:rPr lang="my-MM" dirty="0">
                <a:latin typeface="Zawgyi-One" pitchFamily="34" charset="0"/>
                <a:cs typeface="Zawgyi-One" pitchFamily="34" charset="0"/>
              </a:rPr>
              <a:t>္္႔က်င္မႈ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အျငင္းပြားမႈ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ရန္ပ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ြဲ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ျပဒါး တစ္လမ္း သံတစ္လမ္းျဖစ္ျခင္း</a:t>
            </a:r>
          </a:p>
        </p:txBody>
      </p:sp>
    </p:spTree>
    <p:extLst>
      <p:ext uri="{BB962C8B-B14F-4D97-AF65-F5344CB8AC3E}">
        <p14:creationId xmlns:p14="http://schemas.microsoft.com/office/powerpoint/2010/main" val="236914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A conflict is more than just a disagreement</a:t>
            </a:r>
          </a:p>
          <a:p>
            <a:pPr marL="0" indent="0"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</a:t>
            </a:r>
            <a:r>
              <a:rPr lang="en-US" sz="2800" b="1" dirty="0" smtClean="0">
                <a:latin typeface="Zawgyi-One" pitchFamily="34" charset="0"/>
                <a:cs typeface="Zawgyi-One" pitchFamily="34" charset="0"/>
              </a:rPr>
              <a:t>ပဋိပကၡသည္ သေဘာကြဲလြဲမႈ ထက္ပိုသည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Conflicts continue to fester when ignored</a:t>
            </a:r>
          </a:p>
          <a:p>
            <a:pPr marL="0" indent="0"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</a:t>
            </a:r>
            <a:r>
              <a:rPr lang="en-US" sz="2800" b="1" dirty="0" smtClean="0">
                <a:latin typeface="Zawgyi-One" pitchFamily="34" charset="0"/>
                <a:cs typeface="Zawgyi-One" pitchFamily="34" charset="0"/>
              </a:rPr>
              <a:t>လစ္လ်ဴရွဳလ်ွင္ အၾကိတ္အခဲ ၾကီးထြားလာသည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r>
              <a:rPr lang="en-US" dirty="0" smtClean="0"/>
              <a:t>We respond to conflicts based on perceptions </a:t>
            </a:r>
            <a:r>
              <a:rPr lang="en-US" sz="2800" b="1" dirty="0" smtClean="0">
                <a:latin typeface="Zawgyi-One" pitchFamily="34" charset="0"/>
                <a:cs typeface="Zawgyi-One" pitchFamily="34" charset="0"/>
              </a:rPr>
              <a:t>ပဋိပကၡသည္ သိနားလည္ ခံယူခ်က္ေပၚ မူတည္သည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</a:t>
            </a:r>
          </a:p>
        </p:txBody>
      </p:sp>
    </p:spTree>
    <p:extLst>
      <p:ext uri="{BB962C8B-B14F-4D97-AF65-F5344CB8AC3E}">
        <p14:creationId xmlns:p14="http://schemas.microsoft.com/office/powerpoint/2010/main" val="174674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Zawgyi-One" pitchFamily="34" charset="0"/>
                <a:cs typeface="Zawgyi-One" pitchFamily="34" charset="0"/>
              </a:rPr>
              <a:t>ပဋိပက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1437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Perceptions </a:t>
            </a:r>
            <a:r>
              <a:rPr lang="en-US" dirty="0"/>
              <a:t>are influenced by our life experiences, culture, values, and </a:t>
            </a:r>
            <a:r>
              <a:rPr lang="en-US" dirty="0" smtClean="0"/>
              <a:t>beliefs</a:t>
            </a:r>
          </a:p>
          <a:p>
            <a:pPr marL="0" indent="0"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</a:t>
            </a:r>
            <a:r>
              <a:rPr lang="en-US" sz="2800" b="1" dirty="0" smtClean="0">
                <a:latin typeface="Zawgyi-One" pitchFamily="34" charset="0"/>
                <a:cs typeface="Zawgyi-One" pitchFamily="34" charset="0"/>
              </a:rPr>
              <a:t>သေဘာထားအျမင္သည္ လူ၏ အေတြ႕အၾကံဳ၊ </a:t>
            </a:r>
          </a:p>
          <a:p>
            <a:pPr marL="0" indent="0">
              <a:buNone/>
            </a:pPr>
            <a:r>
              <a:rPr lang="en-US" sz="2800" b="1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800" b="1" dirty="0" smtClean="0">
                <a:latin typeface="Zawgyi-One" pitchFamily="34" charset="0"/>
                <a:cs typeface="Zawgyi-One" pitchFamily="34" charset="0"/>
              </a:rPr>
              <a:t> ယဥ္ေက်းမႈ၊ ယံုၾကည္ခ်က္တို႕ေပၚမူတည္သည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dirty="0">
              <a:latin typeface="Zawgyi-One" pitchFamily="34" charset="0"/>
              <a:cs typeface="Zawgyi-One" pitchFamily="34" charset="0"/>
            </a:endParaRPr>
          </a:p>
          <a:p>
            <a:r>
              <a:rPr lang="en-US" dirty="0" smtClean="0"/>
              <a:t>Conflicts </a:t>
            </a:r>
            <a:r>
              <a:rPr lang="en-US" dirty="0"/>
              <a:t>trigger strong emotions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800" b="1" dirty="0" smtClean="0">
                <a:latin typeface="Zawgyi-One" pitchFamily="34" charset="0"/>
                <a:cs typeface="Zawgyi-One" pitchFamily="34" charset="0"/>
              </a:rPr>
              <a:t>   ျပင္းထန္ေသာ ခံစားခ်က္မ်ားကို ျဖစ္ေပၚေစသည။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Conflicts are an opportunity for growth</a:t>
            </a:r>
            <a:r>
              <a:rPr lang="en-US" dirty="0" smtClean="0"/>
              <a:t>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>
                <a:latin typeface="Zawgyi-One" pitchFamily="34" charset="0"/>
                <a:cs typeface="Zawgyi-One" pitchFamily="34" charset="0"/>
              </a:rPr>
              <a:t>   တိုးတက္ ၾကီးပြားရန္အတြက္ အခြင့္အလမ္းျဖစ္၏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t="16951" r="42093" b="33334"/>
          <a:stretch/>
        </p:blipFill>
        <p:spPr bwMode="auto">
          <a:xfrm>
            <a:off x="0" y="996461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75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/>
          </a:bodyPr>
          <a:lstStyle/>
          <a:p>
            <a:r>
              <a:rPr lang="my-MM" sz="3600" dirty="0">
                <a:latin typeface="Zawgyi-One" pitchFamily="34" charset="0"/>
                <a:cs typeface="Zawgyi-One" pitchFamily="34" charset="0"/>
              </a:rPr>
              <a:t>မွားယြင</a:t>
            </a:r>
            <a:r>
              <a:rPr lang="my-MM" sz="3600" dirty="0" smtClean="0">
                <a:latin typeface="Zawgyi-One" pitchFamily="34" charset="0"/>
                <a:cs typeface="Zawgyi-One" pitchFamily="34" charset="0"/>
              </a:rPr>
              <a:t>္းတ</a:t>
            </a:r>
            <a:r>
              <a:rPr lang="my-MM" sz="3600" dirty="0">
                <a:latin typeface="Zawgyi-One" pitchFamily="34" charset="0"/>
                <a:cs typeface="Zawgyi-One" pitchFamily="34" charset="0"/>
              </a:rPr>
              <a:t>ံု႕ျပန္္</a:t>
            </a:r>
            <a:r>
              <a:rPr lang="my-MM" sz="3600" dirty="0" smtClean="0">
                <a:latin typeface="Zawgyi-One" pitchFamily="34" charset="0"/>
                <a:cs typeface="Zawgyi-One" pitchFamily="34" charset="0"/>
              </a:rPr>
              <a:t>မ</a:t>
            </a:r>
            <a:r>
              <a:rPr lang="en-US" sz="3600" dirty="0" smtClean="0">
                <a:latin typeface="Zawgyi-One" pitchFamily="34" charset="0"/>
                <a:cs typeface="Zawgyi-One" pitchFamily="34" charset="0"/>
              </a:rPr>
              <a:t>ႈ       မွန္ကန္ေသာတံု႕ျပန္္မႈႈ</a:t>
            </a:r>
            <a:endParaRPr lang="en-US" sz="3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တဖက္သားအား ဂရုမစိုက္</a:t>
            </a:r>
          </a:p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ေပါက္ကြဲ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ေဒါသထြက္သည္။</a:t>
            </a:r>
          </a:p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နာက်င္ေစမႈ၊ ခါးသည္းမႈျဖစ္</a:t>
            </a:r>
          </a:p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အဆက္ျဖတ္၊ ပစ္ပယ္သည္၊ ခြဲျခားခြဲျခား၊အရွက္ရေစသည္။ </a:t>
            </a:r>
          </a:p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တစ္ဖက္သားႏွင့္အေပးအယူမလုပ္။ </a:t>
            </a:r>
          </a:p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ေတြ႔ဆံုေျဖရွင္းျခင္းအားျဖင့္ ပိုမိုဆိုးဝါးေသာ ရလက္မ်ားကို ေၾကာက္ရြံ႕ျခင္း။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0037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ခံစားခ်က္ကို အေလးထား။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ေအးျငိမ္း၊ ေလးစားသည္။</a:t>
            </a:r>
          </a:p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ျငင္းခ်က္ကင္းသည္။</a:t>
            </a:r>
          </a:p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နားလည္ခြင့္လႊတ္လ်က္ ေရွ႕သို႔ခ်ီတက္သည္။</a:t>
            </a:r>
          </a:p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အေပးအယူလုပ္သည္၊ အျပစ္မေျပာ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။</a:t>
            </a:r>
            <a:endParaRPr lang="en-US" sz="2400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ေတြ႔ဆံုေျဖရွင္းျခင္းသည္ ႏွစ္ဦးႏွစ္ဖက္အက်ိဳးမ်ားသည္ ကိုသိ</a:t>
            </a:r>
            <a:r>
              <a:rPr lang="my-MM" sz="2400" dirty="0">
                <a:latin typeface="Zawgyi-One" pitchFamily="34" charset="0"/>
                <a:cs typeface="Zawgyi-One" pitchFamily="34" charset="0"/>
              </a:rPr>
              <a:t>သည</a:t>
            </a:r>
            <a:r>
              <a:rPr lang="my-MM" sz="2400" dirty="0" smtClean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။</a:t>
            </a:r>
          </a:p>
          <a:p>
            <a:pPr marL="0" indent="0">
              <a:buNone/>
            </a:pPr>
            <a:endParaRPr lang="en-US" sz="2400" dirty="0" smtClean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1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COFLICT 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8138"/>
            <a:ext cx="9144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1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CONFLICT  RESOLUTION  PROCES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1054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smtClean="0"/>
              <a:t> Recognition by the parties - problem exists.</a:t>
            </a:r>
          </a:p>
          <a:p>
            <a:pPr marL="0" indent="0">
              <a:buNone/>
            </a:pPr>
            <a:r>
              <a:rPr lang="en-US" sz="3800" dirty="0" smtClean="0">
                <a:latin typeface="Zawgyi-One" pitchFamily="34" charset="0"/>
                <a:cs typeface="Zawgyi-One" pitchFamily="34" charset="0"/>
              </a:rPr>
              <a:t>    ျပႆနာရွိသည္ ကိုလက္ခံျခင္း။</a:t>
            </a:r>
          </a:p>
          <a:p>
            <a:pPr>
              <a:buFont typeface="Wingdings" pitchFamily="2" charset="2"/>
              <a:buChar char="§"/>
            </a:pPr>
            <a:r>
              <a:rPr lang="en-US" sz="3800" dirty="0" smtClean="0"/>
              <a:t> Mutual agreement - find some resolution.</a:t>
            </a:r>
          </a:p>
          <a:p>
            <a:pPr marL="0" indent="0">
              <a:buNone/>
            </a:pPr>
            <a:r>
              <a:rPr lang="en-US" sz="3800" dirty="0" smtClean="0">
                <a:latin typeface="Zawgyi-One" pitchFamily="34" charset="0"/>
                <a:cs typeface="Zawgyi-One" pitchFamily="34" charset="0"/>
              </a:rPr>
              <a:t>    အေျဖရွာရန္ သေဘာတူညီျခင္း။</a:t>
            </a:r>
          </a:p>
          <a:p>
            <a:pPr>
              <a:buFont typeface="Wingdings" pitchFamily="2" charset="2"/>
              <a:buChar char="§"/>
            </a:pPr>
            <a:r>
              <a:rPr lang="en-US" sz="3800" dirty="0" smtClean="0"/>
              <a:t>An effort to understand the perspective and    concerns of the opposing individual or group </a:t>
            </a:r>
          </a:p>
          <a:p>
            <a:pPr marL="0" indent="0">
              <a:buNone/>
            </a:pPr>
            <a:r>
              <a:rPr lang="en-US" sz="38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3800" dirty="0" smtClean="0">
                <a:latin typeface="Zawgyi-One" pitchFamily="34" charset="0"/>
                <a:cs typeface="Zawgyi-One" pitchFamily="34" charset="0"/>
              </a:rPr>
              <a:t>   တစ္ဖက္သား၏ အခက္အခဲကို နားလည္ေအာင္ အားထုတ္ျခင္း။</a:t>
            </a:r>
          </a:p>
          <a:p>
            <a:pPr>
              <a:buFont typeface="Wingdings" pitchFamily="2" charset="2"/>
              <a:buChar char="§"/>
            </a:pPr>
            <a:r>
              <a:rPr lang="en-US" sz="3800" dirty="0" smtClean="0"/>
              <a:t>Identifying changes- lessen negative feelings (attitude, behavior, and approaches to work) </a:t>
            </a:r>
          </a:p>
          <a:p>
            <a:pPr marL="0" indent="0">
              <a:buNone/>
            </a:pPr>
            <a:r>
              <a:rPr lang="en-US" sz="3800" dirty="0" smtClean="0">
                <a:latin typeface="Zawgyi-One" pitchFamily="34" charset="0"/>
                <a:cs typeface="Zawgyi-One" pitchFamily="34" charset="0"/>
              </a:rPr>
              <a:t>   ေျပာင္းလႊဲရမည့္ ကိစၥမ်ား၊ အႏုတ္လကၡာဏျပ ခံစားခ်က္မ်ား   </a:t>
            </a:r>
          </a:p>
          <a:p>
            <a:pPr marL="0" indent="0">
              <a:buNone/>
            </a:pPr>
            <a:r>
              <a:rPr lang="en-US" sz="38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3800" dirty="0" smtClean="0">
                <a:latin typeface="Zawgyi-One" pitchFamily="34" charset="0"/>
                <a:cs typeface="Zawgyi-One" pitchFamily="34" charset="0"/>
              </a:rPr>
              <a:t>  ကိုစီစစ္ျခင္း။</a:t>
            </a:r>
          </a:p>
          <a:p>
            <a:pPr>
              <a:buFont typeface="Wingdings" pitchFamily="2" charset="2"/>
              <a:buChar char="§"/>
            </a:pPr>
            <a:r>
              <a:rPr lang="en-US" sz="3800" dirty="0" smtClean="0"/>
              <a:t>Recognizing triggers of conflict.   </a:t>
            </a:r>
          </a:p>
          <a:p>
            <a:pPr marL="0" indent="0">
              <a:buNone/>
            </a:pPr>
            <a:r>
              <a:rPr lang="en-US" sz="3800" dirty="0" smtClean="0">
                <a:latin typeface="Zawgyi-One" pitchFamily="34" charset="0"/>
                <a:cs typeface="Zawgyi-One" pitchFamily="34" charset="0"/>
              </a:rPr>
              <a:t>   ပဋိပကၡ၏ ခလုတ္စနစ္မ်ားကို ေတြ႔ျမင္ေအာင္သံုးသပ္ျခင္။</a:t>
            </a:r>
            <a:r>
              <a:rPr lang="en-US" sz="3800" dirty="0" smtClean="0"/>
              <a:t>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748988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1642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CONFLICT  RESOLUTION</vt:lpstr>
      <vt:lpstr>PowerPoint Presentation</vt:lpstr>
      <vt:lpstr>CONFLICT</vt:lpstr>
      <vt:lpstr>CONFLICT</vt:lpstr>
      <vt:lpstr>ပဋိပကၡ</vt:lpstr>
      <vt:lpstr>PowerPoint Presentation</vt:lpstr>
      <vt:lpstr>မွားယြင္းတံု႕ျပန္္မႈ       မွန္ကန္ေသာတံု႕ျပန္္မႈႈ</vt:lpstr>
      <vt:lpstr>COFLICT  RESOLUTION</vt:lpstr>
      <vt:lpstr>CONFLICT  RESOLUTION  PROCES</vt:lpstr>
      <vt:lpstr>CONFLICT  RESOLUTION  PROCESS</vt:lpstr>
      <vt:lpstr>QUALITIES  FOR  RESOLUTION</vt:lpstr>
      <vt:lpstr>CONFLICT  RESOLUTION  STRATEGIES</vt:lpstr>
      <vt:lpstr>QUALITIES</vt:lpstr>
      <vt:lpstr>QUALITIES</vt:lpstr>
      <vt:lpstr> BACK  STABBING ေနာက္ေက်ာ ဓါးႏွင့္ မထိုးပါႏွင့္</vt:lpstr>
      <vt:lpstr>PowerPoint Presentation</vt:lpstr>
      <vt:lpstr>PROBLEM ONE</vt:lpstr>
      <vt:lpstr>PROBLEM  TWO.</vt:lpstr>
      <vt:lpstr>PROBLEM  THREE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 RESOLUTION</dc:title>
  <dc:creator>USER</dc:creator>
  <cp:lastModifiedBy>USER</cp:lastModifiedBy>
  <cp:revision>51</cp:revision>
  <dcterms:created xsi:type="dcterms:W3CDTF">2020-08-07T13:16:43Z</dcterms:created>
  <dcterms:modified xsi:type="dcterms:W3CDTF">2020-09-01T03:26:00Z</dcterms:modified>
</cp:coreProperties>
</file>